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10.png" ContentType="image/png"/>
  <Override PartName="/ppt/media/image6.png" ContentType="image/png"/>
  <Override PartName="/ppt/media/image11.png" ContentType="image/png"/>
  <Override PartName="/ppt/media/image7.png" ContentType="image/png"/>
  <Override PartName="/ppt/media/image12.png" ContentType="image/png"/>
  <Override PartName="/ppt/media/image8.png" ContentType="image/png"/>
  <Override PartName="/ppt/media/image9.png" ContentType="image/png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9203BB6-3FB9-422D-92CD-82AA2B96577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solidFill>
                <a:srgbClr val="0064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2000" spc="-1" strike="noStrike">
              <a:solidFill>
                <a:srgbClr val="0064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2000" spc="-1" strike="noStrike">
              <a:solidFill>
                <a:srgbClr val="0064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08185E2-4CBA-4C12-810B-00934460F8E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solidFill>
                <a:srgbClr val="0064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2000" spc="-1" strike="noStrike">
              <a:solidFill>
                <a:srgbClr val="0064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2000" spc="-1" strike="noStrike">
              <a:solidFill>
                <a:srgbClr val="0064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2000" spc="-1" strike="noStrike">
              <a:solidFill>
                <a:srgbClr val="0064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2000" spc="-1" strike="noStrike">
              <a:solidFill>
                <a:srgbClr val="0064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92EBB51-0A82-4457-B24D-CAEA44A4D757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solidFill>
                <a:srgbClr val="0064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2000" spc="-1" strike="noStrike">
              <a:solidFill>
                <a:srgbClr val="0064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2000" spc="-1" strike="noStrike">
              <a:solidFill>
                <a:srgbClr val="0064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2000" spc="-1" strike="noStrike">
              <a:solidFill>
                <a:srgbClr val="0064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2000" spc="-1" strike="noStrike">
              <a:solidFill>
                <a:srgbClr val="0064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2000" spc="-1" strike="noStrike">
              <a:solidFill>
                <a:srgbClr val="0064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2000" spc="-1" strike="noStrike">
              <a:solidFill>
                <a:srgbClr val="0064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93021AE-BCF4-459D-9E63-9A645B459F14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solidFill>
                <a:srgbClr val="0064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F642662-C7DD-4B34-B890-64FD2ECDF11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solidFill>
                <a:srgbClr val="0064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2000" spc="-1" strike="noStrike">
              <a:solidFill>
                <a:srgbClr val="0064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2865B9E-E97B-4133-8BD9-A6C3381094C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solidFill>
                <a:srgbClr val="0064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2000" spc="-1" strike="noStrike">
              <a:solidFill>
                <a:srgbClr val="0064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2000" spc="-1" strike="noStrike">
              <a:solidFill>
                <a:srgbClr val="0064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C02A32F-B1A9-48E0-BAAE-8CD5FCAAC79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solidFill>
                <a:srgbClr val="0064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97B9D08-EB24-49B7-8C89-6B21875F284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76536F4-59F0-42C8-B213-B6CCFC5D87C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solidFill>
                <a:srgbClr val="0064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2000" spc="-1" strike="noStrike">
              <a:solidFill>
                <a:srgbClr val="0064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2000" spc="-1" strike="noStrike">
              <a:solidFill>
                <a:srgbClr val="0064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2000" spc="-1" strike="noStrike">
              <a:solidFill>
                <a:srgbClr val="0064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4082BAF-647C-4639-AF6E-C11E994405A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solidFill>
                <a:srgbClr val="0064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2000" spc="-1" strike="noStrike">
              <a:solidFill>
                <a:srgbClr val="0064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2000" spc="-1" strike="noStrike">
              <a:solidFill>
                <a:srgbClr val="0064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2000" spc="-1" strike="noStrike">
              <a:solidFill>
                <a:srgbClr val="0064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0E527FE-BFA9-40E3-9E5D-74240D98D0D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solidFill>
                <a:srgbClr val="0064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2000" spc="-1" strike="noStrike">
              <a:solidFill>
                <a:srgbClr val="0064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2000" spc="-1" strike="noStrike">
              <a:solidFill>
                <a:srgbClr val="0064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2000" spc="-1" strike="noStrike">
              <a:solidFill>
                <a:srgbClr val="0064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25FA93E-3CFD-417E-AEED-D7B1C4B907B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cffd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solidFill>
                  <a:srgbClr val="006400"/>
                </a:solidFill>
                <a:latin typeface="Arial"/>
              </a:rPr>
              <a:t>Click to edit the title text format</a:t>
            </a:r>
            <a:endParaRPr b="0" lang="en-GB" sz="4400" spc="-1" strike="noStrike">
              <a:solidFill>
                <a:srgbClr val="0064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6400"/>
                </a:solidFill>
                <a:latin typeface="Arial"/>
              </a:rPr>
              <a:t>Click to edit the outline text format</a:t>
            </a:r>
            <a:endParaRPr b="0" lang="en-GB" sz="2000" spc="-1" strike="noStrike">
              <a:solidFill>
                <a:srgbClr val="0064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solidFill>
                  <a:srgbClr val="006400"/>
                </a:solidFill>
                <a:latin typeface="Arial"/>
              </a:rPr>
              <a:t>Second Outline Level</a:t>
            </a:r>
            <a:endParaRPr b="0" lang="en-GB" sz="1800" spc="-1" strike="noStrike">
              <a:solidFill>
                <a:srgbClr val="0064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600" spc="-1" strike="noStrike">
                <a:solidFill>
                  <a:srgbClr val="006400"/>
                </a:solidFill>
                <a:latin typeface="Arial"/>
              </a:rPr>
              <a:t>Third Outline Level</a:t>
            </a:r>
            <a:endParaRPr b="0" lang="en-GB" sz="1600" spc="-1" strike="noStrike">
              <a:solidFill>
                <a:srgbClr val="0064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500" spc="-1" strike="noStrike">
                <a:solidFill>
                  <a:srgbClr val="006400"/>
                </a:solidFill>
                <a:latin typeface="Arial"/>
              </a:rPr>
              <a:t>Fourth Outline Level</a:t>
            </a:r>
            <a:endParaRPr b="0" lang="en-GB" sz="1500" spc="-1" strike="noStrike">
              <a:solidFill>
                <a:srgbClr val="0064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400" spc="-1" strike="noStrike">
                <a:solidFill>
                  <a:srgbClr val="006400"/>
                </a:solidFill>
                <a:latin typeface="Arial"/>
              </a:rPr>
              <a:t>Fifth Outline Level</a:t>
            </a:r>
            <a:endParaRPr b="0" lang="en-GB" sz="1400" spc="-1" strike="noStrike">
              <a:solidFill>
                <a:srgbClr val="0064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300" spc="-1" strike="noStrike">
                <a:solidFill>
                  <a:srgbClr val="006400"/>
                </a:solidFill>
                <a:latin typeface="Arial"/>
              </a:rPr>
              <a:t>Sixth Outline Level</a:t>
            </a:r>
            <a:endParaRPr b="0" lang="en-GB" sz="1300" spc="-1" strike="noStrike">
              <a:solidFill>
                <a:srgbClr val="0064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200" spc="-1" strike="noStrike">
                <a:solidFill>
                  <a:srgbClr val="006400"/>
                </a:solidFill>
                <a:latin typeface="Arial"/>
              </a:rPr>
              <a:t>Seventh Outline Level</a:t>
            </a:r>
            <a:endParaRPr b="0" lang="en-GB" sz="1200" spc="-1" strike="noStrike">
              <a:solidFill>
                <a:srgbClr val="0064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en-GB" sz="1400" spc="-1" strike="noStrike">
                <a:latin typeface="Times New Roman"/>
              </a:defRPr>
            </a:lvl1pPr>
          </a:lstStyle>
          <a:p>
            <a:r>
              <a:rPr b="0" lang="en-GB" sz="1400" spc="-1" strike="noStrike">
                <a:latin typeface="Times New Roman"/>
              </a:rPr>
              <a:t>&lt;date/time&gt;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buNone/>
              <a:defRPr b="0" lang="en-GB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n-GB" sz="1400" spc="-1" strike="noStrike">
                <a:latin typeface="Times New Roman"/>
              </a:rPr>
              <a:t>&lt;footer&gt;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en-GB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8699B4C7-39B8-4E9D-87B6-B10C29FEF755}" type="slidenum">
              <a:rPr b="0" lang="en-GB" sz="1400" spc="-1" strike="noStrike">
                <a:latin typeface="Times New Roman"/>
              </a:rPr>
              <a:t>&lt;number&gt;</a:t>
            </a:fld>
            <a:endParaRPr b="0" lang="en-GB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solidFill>
                  <a:srgbClr val="006400"/>
                </a:solidFill>
                <a:latin typeface="Arial"/>
              </a:rPr>
              <a:t>The Danish Telescope transit project</a:t>
            </a:r>
            <a:endParaRPr b="0" lang="en-GB" sz="4400" spc="-1" strike="noStrike">
              <a:solidFill>
                <a:srgbClr val="0064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360000" y="2226600"/>
            <a:ext cx="3600000" cy="83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2000" spc="-1" strike="noStrike">
                <a:solidFill>
                  <a:srgbClr val="006400"/>
                </a:solidFill>
                <a:latin typeface="Arial"/>
              </a:rPr>
              <a:t>John Southworth</a:t>
            </a:r>
            <a:endParaRPr b="0" lang="en-GB" sz="2000" spc="-1" strike="noStrike">
              <a:solidFill>
                <a:srgbClr val="006400"/>
              </a:solidFill>
              <a:latin typeface="Arial"/>
            </a:endParaRPr>
          </a:p>
          <a:p>
            <a:pPr algn="ctr">
              <a:buNone/>
            </a:pPr>
            <a:r>
              <a:rPr b="0" lang="en-GB" sz="2000" spc="-1" strike="noStrike">
                <a:solidFill>
                  <a:srgbClr val="006400"/>
                </a:solidFill>
                <a:latin typeface="Arial"/>
              </a:rPr>
              <a:t>(Keele University, UK)</a:t>
            </a:r>
            <a:endParaRPr b="0" lang="en-GB" sz="2000" spc="-1" strike="noStrike">
              <a:solidFill>
                <a:srgbClr val="006400"/>
              </a:solidFill>
              <a:latin typeface="Arial"/>
            </a:endParaRPr>
          </a:p>
        </p:txBody>
      </p:sp>
      <p:sp>
        <p:nvSpPr>
          <p:cNvPr id="43" name=""/>
          <p:cNvSpPr txBox="1"/>
          <p:nvPr/>
        </p:nvSpPr>
        <p:spPr>
          <a:xfrm>
            <a:off x="408960" y="3420000"/>
            <a:ext cx="3551040" cy="1802520"/>
          </a:xfrm>
          <a:prstGeom prst="rect">
            <a:avLst/>
          </a:prstGeom>
          <a:blipFill rotWithShape="0">
            <a:blip r:embed="rId1"/>
            <a:stretch/>
          </a:blip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pPr algn="ctr">
              <a:buNone/>
              <a:tabLst>
                <a:tab algn="l" pos="408240"/>
              </a:tabLst>
            </a:pPr>
            <a:r>
              <a:rPr b="0" lang="en-GB" sz="1800" spc="-1" strike="noStrike">
                <a:latin typeface="Arial"/>
              </a:rPr>
              <a:t> </a:t>
            </a:r>
            <a:endParaRPr b="0" lang="en-GB" sz="1800" spc="-1" strike="noStrike">
              <a:latin typeface="Arial"/>
            </a:endParaRPr>
          </a:p>
        </p:txBody>
      </p:sp>
      <p:pic>
        <p:nvPicPr>
          <p:cNvPr id="44" name="" descr=""/>
          <p:cNvPicPr/>
          <p:nvPr/>
        </p:nvPicPr>
        <p:blipFill>
          <a:blip r:embed="rId2"/>
          <a:stretch/>
        </p:blipFill>
        <p:spPr>
          <a:xfrm>
            <a:off x="4326120" y="1912680"/>
            <a:ext cx="5433120" cy="3307320"/>
          </a:xfrm>
          <a:prstGeom prst="rect">
            <a:avLst/>
          </a:prstGeom>
          <a:ln w="0">
            <a:noFill/>
          </a:ln>
        </p:spPr>
      </p:pic>
      <p:sp>
        <p:nvSpPr>
          <p:cNvPr id="45" name=""/>
          <p:cNvSpPr txBox="1"/>
          <p:nvPr/>
        </p:nvSpPr>
        <p:spPr>
          <a:xfrm>
            <a:off x="1800000" y="966600"/>
            <a:ext cx="6120000" cy="83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2000" spc="-1" strike="noStrike">
                <a:solidFill>
                  <a:srgbClr val="006400"/>
                </a:solidFill>
                <a:latin typeface="Arial"/>
              </a:rPr>
              <a:t>MiNDSTEp introductory session   2026/04/17</a:t>
            </a:r>
            <a:endParaRPr b="0" lang="en-GB" sz="2000" spc="-1" strike="noStrike">
              <a:solidFill>
                <a:srgbClr val="006400"/>
              </a:solidFill>
              <a:latin typeface="Arial"/>
            </a:endParaRPr>
          </a:p>
        </p:txBody>
      </p:sp>
      <p:sp>
        <p:nvSpPr>
          <p:cNvPr id="46" name=""/>
          <p:cNvSpPr txBox="1"/>
          <p:nvPr/>
        </p:nvSpPr>
        <p:spPr>
          <a:xfrm>
            <a:off x="3780000" y="5220000"/>
            <a:ext cx="6120000" cy="3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</a:rPr>
              <a:t>Image credit: https://xkcd.com/2977/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solidFill>
                  <a:srgbClr val="006400"/>
                </a:solidFill>
                <a:latin typeface="Arial"/>
              </a:rPr>
              <a:t>The Danish Telescope transit project</a:t>
            </a:r>
            <a:endParaRPr b="0" lang="en-GB" sz="4400" spc="-1" strike="noStrike">
              <a:solidFill>
                <a:srgbClr val="0064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504000" y="1800000"/>
            <a:ext cx="453600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6400"/>
                </a:solidFill>
                <a:latin typeface="Arial"/>
              </a:rPr>
              <a:t>Historical perspective</a:t>
            </a:r>
            <a:endParaRPr b="0" lang="en-GB" sz="2000" spc="-1" strike="noStrike">
              <a:solidFill>
                <a:srgbClr val="0064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6400"/>
                </a:solidFill>
                <a:latin typeface="Arial"/>
              </a:rPr>
              <a:t>Scientific goal</a:t>
            </a:r>
            <a:endParaRPr b="0" lang="en-GB" sz="2000" spc="-1" strike="noStrike">
              <a:solidFill>
                <a:srgbClr val="0064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6400"/>
                </a:solidFill>
                <a:latin typeface="Arial"/>
              </a:rPr>
              <a:t>A bit of maths</a:t>
            </a:r>
            <a:endParaRPr b="0" lang="en-GB" sz="2000" spc="-1" strike="noStrike">
              <a:solidFill>
                <a:srgbClr val="0064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6400"/>
                </a:solidFill>
                <a:latin typeface="Arial"/>
              </a:rPr>
              <a:t>Why defocussing?</a:t>
            </a:r>
            <a:endParaRPr b="0" lang="en-GB" sz="2000" spc="-1" strike="noStrike">
              <a:solidFill>
                <a:srgbClr val="0064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6400"/>
                </a:solidFill>
                <a:latin typeface="Arial"/>
              </a:rPr>
              <a:t>How do we do it?</a:t>
            </a:r>
            <a:endParaRPr b="0" lang="en-GB" sz="2000" spc="-1" strike="noStrike">
              <a:solidFill>
                <a:srgbClr val="0064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6400"/>
                </a:solidFill>
                <a:latin typeface="Arial"/>
              </a:rPr>
              <a:t>Example</a:t>
            </a:r>
            <a:endParaRPr b="0" lang="en-GB" sz="2000" spc="-1" strike="noStrike">
              <a:solidFill>
                <a:srgbClr val="0064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6400"/>
                </a:solidFill>
                <a:latin typeface="Arial"/>
              </a:rPr>
              <a:t>Current status</a:t>
            </a:r>
            <a:endParaRPr b="0" lang="en-GB" sz="2000" spc="-1" strike="noStrike">
              <a:solidFill>
                <a:srgbClr val="006400"/>
              </a:solidFill>
              <a:latin typeface="Arial"/>
            </a:endParaRPr>
          </a:p>
        </p:txBody>
      </p:sp>
      <p:pic>
        <p:nvPicPr>
          <p:cNvPr id="49" name="" descr=""/>
          <p:cNvPicPr/>
          <p:nvPr/>
        </p:nvPicPr>
        <p:blipFill>
          <a:blip r:embed="rId1"/>
          <a:stretch/>
        </p:blipFill>
        <p:spPr>
          <a:xfrm>
            <a:off x="4500000" y="1341360"/>
            <a:ext cx="4847760" cy="3878640"/>
          </a:xfrm>
          <a:prstGeom prst="rect">
            <a:avLst/>
          </a:prstGeom>
          <a:ln w="0">
            <a:noFill/>
          </a:ln>
        </p:spPr>
      </p:pic>
      <p:sp>
        <p:nvSpPr>
          <p:cNvPr id="50" name=""/>
          <p:cNvSpPr txBox="1"/>
          <p:nvPr/>
        </p:nvSpPr>
        <p:spPr>
          <a:xfrm>
            <a:off x="3780000" y="5220000"/>
            <a:ext cx="6120000" cy="3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</a:rPr>
              <a:t>Defocussed stars observed with the INT/WFC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solidFill>
                  <a:srgbClr val="006400"/>
                </a:solidFill>
                <a:latin typeface="Arial"/>
              </a:rPr>
              <a:t>Scientific goal</a:t>
            </a:r>
            <a:endParaRPr b="0" lang="en-GB" sz="4400" spc="-1" strike="noStrike">
              <a:solidFill>
                <a:srgbClr val="006400"/>
              </a:solidFill>
              <a:latin typeface="Arial"/>
            </a:endParaRPr>
          </a:p>
        </p:txBody>
      </p:sp>
      <p:pic>
        <p:nvPicPr>
          <p:cNvPr id="52" name="" descr=""/>
          <p:cNvPicPr/>
          <p:nvPr/>
        </p:nvPicPr>
        <p:blipFill>
          <a:blip r:embed="rId1"/>
          <a:stretch/>
        </p:blipFill>
        <p:spPr>
          <a:xfrm>
            <a:off x="5760000" y="1391760"/>
            <a:ext cx="4143600" cy="3108240"/>
          </a:xfrm>
          <a:prstGeom prst="rect">
            <a:avLst/>
          </a:prstGeom>
          <a:ln w="0">
            <a:noFill/>
          </a:ln>
        </p:spPr>
      </p:pic>
      <p:sp>
        <p:nvSpPr>
          <p:cNvPr id="53" name=""/>
          <p:cNvSpPr txBox="1"/>
          <p:nvPr/>
        </p:nvSpPr>
        <p:spPr>
          <a:xfrm>
            <a:off x="5760000" y="4680000"/>
            <a:ext cx="4140000" cy="69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</a:rPr>
              <a:t>Mass-radius plot of transiting planets and their host stars. Image credit: figure 4 from Southworth (2026, Universe, 12, 62).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"/>
          <p:cNvSpPr txBox="1"/>
          <p:nvPr/>
        </p:nvSpPr>
        <p:spPr>
          <a:xfrm>
            <a:off x="504000" y="1260000"/>
            <a:ext cx="525600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6400"/>
                </a:solidFill>
                <a:latin typeface="Arial"/>
              </a:rPr>
              <a:t>Over 4000 transiting planets now known</a:t>
            </a:r>
            <a:endParaRPr b="0" lang="en-GB" sz="1800" spc="-1" strike="noStrike">
              <a:solidFill>
                <a:srgbClr val="0064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6400"/>
                </a:solidFill>
                <a:latin typeface="Arial"/>
              </a:rPr>
              <a:t>But back in 2007 only 14 known</a:t>
            </a:r>
            <a:endParaRPr b="0" lang="en-GB" sz="1800" spc="-1" strike="noStrike">
              <a:solidFill>
                <a:srgbClr val="0064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6400"/>
                </a:solidFill>
                <a:latin typeface="Arial"/>
              </a:rPr>
              <a:t>Difficult to measure their properties because transit light curves were bad</a:t>
            </a:r>
            <a:endParaRPr b="0" lang="en-GB" sz="1800" spc="-1" strike="noStrike">
              <a:solidFill>
                <a:srgbClr val="0064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6400"/>
                </a:solidFill>
                <a:latin typeface="Arial"/>
              </a:rPr>
              <a:t>We needed better light curves</a:t>
            </a:r>
            <a:endParaRPr b="0" lang="en-GB" sz="1800" spc="-1" strike="noStrike">
              <a:solidFill>
                <a:srgbClr val="006400"/>
              </a:solidFill>
              <a:latin typeface="Arial"/>
            </a:endParaRPr>
          </a:p>
        </p:txBody>
      </p:sp>
      <p:pic>
        <p:nvPicPr>
          <p:cNvPr id="55" name="" descr=""/>
          <p:cNvPicPr/>
          <p:nvPr/>
        </p:nvPicPr>
        <p:blipFill>
          <a:blip r:embed="rId2"/>
          <a:stretch/>
        </p:blipFill>
        <p:spPr>
          <a:xfrm>
            <a:off x="360000" y="3405240"/>
            <a:ext cx="3030840" cy="1994760"/>
          </a:xfrm>
          <a:prstGeom prst="rect">
            <a:avLst/>
          </a:prstGeom>
          <a:ln w="0">
            <a:noFill/>
          </a:ln>
        </p:spPr>
      </p:pic>
      <p:sp>
        <p:nvSpPr>
          <p:cNvPr id="56" name=""/>
          <p:cNvSpPr txBox="1"/>
          <p:nvPr/>
        </p:nvSpPr>
        <p:spPr>
          <a:xfrm>
            <a:off x="3420000" y="3780000"/>
            <a:ext cx="1620000" cy="162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</a:rPr>
              <a:t>Discovery </a:t>
            </a:r>
            <a:br>
              <a:rPr sz="1600"/>
            </a:br>
            <a:r>
              <a:rPr b="0" lang="en-GB" sz="1600" spc="-1" strike="noStrike">
                <a:solidFill>
                  <a:srgbClr val="000000"/>
                </a:solidFill>
                <a:latin typeface="Arial"/>
              </a:rPr>
              <a:t>light curve of </a:t>
            </a:r>
            <a:br>
              <a:rPr sz="1600"/>
            </a:br>
            <a:r>
              <a:rPr b="0" lang="en-GB" sz="1600" spc="-1" strike="noStrike">
                <a:solidFill>
                  <a:srgbClr val="000000"/>
                </a:solidFill>
                <a:latin typeface="Arial"/>
              </a:rPr>
              <a:t>HD 209458 (Charbonneau </a:t>
            </a:r>
            <a:br>
              <a:rPr sz="1600"/>
            </a:br>
            <a:r>
              <a:rPr b="0" lang="en-GB" sz="1600" spc="-1" strike="noStrike">
                <a:solidFill>
                  <a:srgbClr val="000000"/>
                </a:solidFill>
                <a:latin typeface="Arial"/>
              </a:rPr>
              <a:t>et al., 2000, </a:t>
            </a:r>
            <a:br>
              <a:rPr sz="1600"/>
            </a:br>
            <a:r>
              <a:rPr b="0" lang="en-GB" sz="1600" spc="-1" strike="noStrike">
                <a:solidFill>
                  <a:srgbClr val="000000"/>
                </a:solidFill>
                <a:latin typeface="Arial"/>
              </a:rPr>
              <a:t>ApJ, 529, L45).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solidFill>
                  <a:srgbClr val="006400"/>
                </a:solidFill>
                <a:latin typeface="Arial"/>
              </a:rPr>
              <a:t>A bit of maths</a:t>
            </a:r>
            <a:endParaRPr b="0" lang="en-GB" sz="4400" spc="-1" strike="noStrike">
              <a:solidFill>
                <a:srgbClr val="006400"/>
              </a:solidFill>
              <a:latin typeface="Arial"/>
            </a:endParaRPr>
          </a:p>
        </p:txBody>
      </p:sp>
      <p:sp>
        <p:nvSpPr>
          <p:cNvPr id="58" name=""/>
          <p:cNvSpPr txBox="1"/>
          <p:nvPr/>
        </p:nvSpPr>
        <p:spPr>
          <a:xfrm>
            <a:off x="504000" y="1391760"/>
            <a:ext cx="4536000" cy="454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6400"/>
                </a:solidFill>
                <a:latin typeface="Arial"/>
              </a:rPr>
              <a:t>The duration of a transit gives the sum of the fractional radii of the components:</a:t>
            </a:r>
            <a:br>
              <a:rPr sz="2000"/>
            </a:br>
            <a:r>
              <a:rPr b="0" lang="en-GB" sz="2000" spc="-1" strike="noStrike">
                <a:solidFill>
                  <a:srgbClr val="006400"/>
                </a:solidFill>
                <a:latin typeface="Arial"/>
              </a:rPr>
              <a:t> </a:t>
            </a:r>
            <a:endParaRPr b="0" lang="en-GB" sz="2000" spc="-1" strike="noStrike">
              <a:solidFill>
                <a:srgbClr val="0064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6400"/>
                </a:solidFill>
                <a:latin typeface="Arial"/>
              </a:rPr>
              <a:t>The depth of the transit gives the ratio of the fractional radii:</a:t>
            </a:r>
            <a:br>
              <a:rPr sz="2000"/>
            </a:br>
            <a:r>
              <a:rPr b="0" lang="en-GB" sz="2000" spc="-1" strike="noStrike">
                <a:solidFill>
                  <a:srgbClr val="006400"/>
                </a:solidFill>
                <a:latin typeface="Arial"/>
              </a:rPr>
              <a:t> </a:t>
            </a:r>
            <a:endParaRPr b="0" lang="en-GB" sz="2000" spc="-1" strike="noStrike">
              <a:solidFill>
                <a:srgbClr val="0064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6400"/>
                </a:solidFill>
                <a:latin typeface="Arial"/>
              </a:rPr>
              <a:t>If we know the semimajor axis we get the true radii:</a:t>
            </a:r>
            <a:br>
              <a:rPr sz="2000"/>
            </a:br>
            <a:r>
              <a:rPr b="0" lang="en-GB" sz="2000" spc="-1" strike="noStrike">
                <a:solidFill>
                  <a:srgbClr val="006400"/>
                </a:solidFill>
                <a:latin typeface="Arial"/>
              </a:rPr>
              <a:t> </a:t>
            </a:r>
            <a:endParaRPr b="0" lang="en-GB" sz="2000" spc="-1" strike="noStrike">
              <a:solidFill>
                <a:srgbClr val="0064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6400"/>
                </a:solidFill>
                <a:latin typeface="Arial"/>
              </a:rPr>
              <a:t>Full process covered in many textbooks</a:t>
            </a:r>
            <a:br>
              <a:rPr sz="2000"/>
            </a:br>
            <a:r>
              <a:rPr b="0" lang="en-GB" sz="2000" spc="-1" strike="noStrike">
                <a:solidFill>
                  <a:srgbClr val="006400"/>
                </a:solidFill>
                <a:latin typeface="Arial"/>
              </a:rPr>
              <a:t> </a:t>
            </a:r>
            <a:endParaRPr b="0" lang="en-GB" sz="2000" spc="-1" strike="noStrike">
              <a:solidFill>
                <a:srgbClr val="006400"/>
              </a:solidFill>
              <a:latin typeface="Arial"/>
            </a:endParaRPr>
          </a:p>
        </p:txBody>
      </p:sp>
      <p:pic>
        <p:nvPicPr>
          <p:cNvPr id="59" name="" descr=""/>
          <p:cNvPicPr/>
          <p:nvPr/>
        </p:nvPicPr>
        <p:blipFill>
          <a:blip r:embed="rId1"/>
          <a:stretch/>
        </p:blipFill>
        <p:spPr>
          <a:xfrm>
            <a:off x="5940000" y="1521360"/>
            <a:ext cx="3836880" cy="2978640"/>
          </a:xfrm>
          <a:prstGeom prst="rect">
            <a:avLst/>
          </a:prstGeom>
          <a:ln w="0">
            <a:noFill/>
          </a:ln>
        </p:spPr>
      </p:pic>
      <p:sp>
        <p:nvSpPr>
          <p:cNvPr id="60" name=""/>
          <p:cNvSpPr txBox="1"/>
          <p:nvPr/>
        </p:nvSpPr>
        <p:spPr>
          <a:xfrm>
            <a:off x="5760000" y="4680000"/>
            <a:ext cx="4140000" cy="69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</a:rPr>
              <a:t>Diagram of a planetary transit. </a:t>
            </a:r>
            <a:br>
              <a:rPr sz="1600"/>
            </a:br>
            <a:r>
              <a:rPr b="0" lang="en-GB" sz="1600" spc="-1" strike="noStrike">
                <a:solidFill>
                  <a:srgbClr val="000000"/>
                </a:solidFill>
                <a:latin typeface="Arial"/>
              </a:rPr>
              <a:t>The times of contact are labelled as </a:t>
            </a:r>
            <a:r>
              <a:rPr b="0" i="1" lang="en-GB" sz="16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i="1" lang="en-GB" sz="1600" spc="-1" strike="noStrike" baseline="-8000">
                <a:solidFill>
                  <a:srgbClr val="000000"/>
                </a:solidFill>
                <a:latin typeface="Arial"/>
              </a:rPr>
              <a:t>1</a:t>
            </a:r>
            <a:r>
              <a:rPr b="0" lang="en-GB" sz="1600" spc="-1" strike="noStrike">
                <a:solidFill>
                  <a:srgbClr val="000000"/>
                </a:solidFill>
                <a:latin typeface="Arial"/>
              </a:rPr>
              <a:t> to </a:t>
            </a:r>
            <a:r>
              <a:rPr b="0" i="1" lang="en-GB" sz="16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i="1" lang="en-GB" sz="1600" spc="-1" strike="noStrike" baseline="-8000">
                <a:solidFill>
                  <a:srgbClr val="000000"/>
                </a:solidFill>
                <a:latin typeface="Arial"/>
              </a:rPr>
              <a:t>4</a:t>
            </a:r>
            <a:r>
              <a:rPr b="0" lang="en-GB" sz="1600" spc="-1" strike="noStrike">
                <a:solidFill>
                  <a:srgbClr val="000000"/>
                </a:solidFill>
                <a:latin typeface="Arial"/>
              </a:rPr>
              <a:t>.</a:t>
            </a:r>
            <a:br>
              <a:rPr sz="1600"/>
            </a:br>
            <a:r>
              <a:rPr b="0" lang="en-GB" sz="1600" spc="-1" strike="noStrike">
                <a:solidFill>
                  <a:srgbClr val="000000"/>
                </a:solidFill>
                <a:latin typeface="Arial"/>
              </a:rPr>
              <a:t>The impact parameter is </a:t>
            </a:r>
            <a:r>
              <a:rPr b="0" i="1" lang="en-GB" sz="1600" spc="-1" strike="noStrike">
                <a:solidFill>
                  <a:srgbClr val="000000"/>
                </a:solidFill>
                <a:latin typeface="Arial"/>
              </a:rPr>
              <a:t>b</a:t>
            </a:r>
            <a:r>
              <a:rPr b="0" lang="en-GB" sz="16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61" name=""/>
              <p:cNvSpPr txBox="1"/>
              <p:nvPr/>
            </p:nvSpPr>
            <p:spPr>
              <a:xfrm>
                <a:off x="2634840" y="2160000"/>
                <a:ext cx="1694160" cy="2894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t</m:t>
                        </m:r>
                      </m:e>
                      <m:sub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4</m:t>
                            </m:r>
                            <m:r>
                              <m:t xml:space="preserve">−</m:t>
                            </m:r>
                            <m:r>
                              <m:t xml:space="preserve">1</m:t>
                            </m:r>
                          </m:e>
                        </m:d>
                      </m:sub>
                    </m:sSub>
                    <m:r>
                      <m:t xml:space="preserve">=</m:t>
                    </m:r>
                    <m:f>
                      <m:num>
                        <m:r>
                          <m:t xml:space="preserve">P</m:t>
                        </m:r>
                      </m:num>
                      <m:den>
                        <m:r>
                          <m:t xml:space="preserve">π</m:t>
                        </m:r>
                      </m:den>
                    </m:f>
                    <m:rad>
                      <m:radPr>
                        <m:degHide m:val="1"/>
                      </m:radPr>
                      <m:deg/>
                      <m:e>
                        <m:sSup>
                          <m:e>
                            <m:d>
                              <m:dPr>
                                <m:begChr m:val="("/>
                                <m:endChr m:val=")"/>
                              </m:dPr>
                              <m:e>
                                <m:sSub>
                                  <m:e>
                                    <m:r>
                                      <m:t xml:space="preserve">r</m:t>
                                    </m:r>
                                  </m:e>
                                  <m:sub>
                                    <m:r>
                                      <m:t xml:space="preserve">s</m:t>
                                    </m:r>
                                  </m:sub>
                                </m:sSub>
                                <m:r>
                                  <m:t xml:space="preserve">+</m:t>
                                </m:r>
                                <m:sSub>
                                  <m:e>
                                    <m:r>
                                      <m:t xml:space="preserve">r</m:t>
                                    </m:r>
                                  </m:e>
                                  <m:sub>
                                    <m:r>
                                      <m:t xml:space="preserve">p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  <m:r>
                          <m:t xml:space="preserve">−</m:t>
                        </m:r>
                        <m:sSup>
                          <m:e>
                            <m:r>
                              <m:t xml:space="preserve">cos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  <m:r>
                          <m:t xml:space="preserve">i</m:t>
                        </m:r>
                      </m:e>
                    </m:rad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62" name=""/>
              <p:cNvSpPr txBox="1"/>
              <p:nvPr/>
            </p:nvSpPr>
            <p:spPr>
              <a:xfrm>
                <a:off x="4140000" y="3060000"/>
                <a:ext cx="745560" cy="4251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Δ</m:t>
                    </m:r>
                    <m:r>
                      <m:t xml:space="preserve">F</m:t>
                    </m:r>
                    <m:r>
                      <m:t xml:space="preserve">=</m:t>
                    </m:r>
                    <m:sSup>
                      <m:e>
                        <m:d>
                          <m:dPr>
                            <m:begChr m:val="("/>
                            <m:endChr m:val=")"/>
                          </m:dPr>
                          <m:e>
                            <m:f>
                              <m:num>
                                <m:sSub>
                                  <m:e>
                                    <m:r>
                                      <m:t xml:space="preserve">r</m:t>
                                    </m:r>
                                  </m:e>
                                  <m:sub>
                                    <m:r>
                                      <m:t xml:space="preserve">p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e>
                                    <m:r>
                                      <m:t xml:space="preserve">r</m:t>
                                    </m:r>
                                  </m:e>
                                  <m:sub>
                                    <m:r>
                                      <m:t xml:space="preserve">s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m:t xml:space="preserve">2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63" name=""/>
              <p:cNvSpPr txBox="1"/>
              <p:nvPr/>
            </p:nvSpPr>
            <p:spPr>
              <a:xfrm>
                <a:off x="3214440" y="4309200"/>
                <a:ext cx="565560" cy="1908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R</m:t>
                        </m:r>
                      </m:e>
                      <m:sub>
                        <m:r>
                          <m:t xml:space="preserve">s</m:t>
                        </m:r>
                      </m:sub>
                    </m:sSub>
                    <m:r>
                      <m:t xml:space="preserve">=</m:t>
                    </m:r>
                    <m:r>
                      <m:t xml:space="preserve">a</m:t>
                    </m:r>
                    <m:sSub>
                      <m:e>
                        <m:r>
                          <m:t xml:space="preserve">r</m:t>
                        </m:r>
                      </m:e>
                      <m:sub>
                        <m:r>
                          <m:t xml:space="preserve">s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64" name=""/>
              <p:cNvSpPr txBox="1"/>
              <p:nvPr/>
            </p:nvSpPr>
            <p:spPr>
              <a:xfrm>
                <a:off x="4260240" y="4309200"/>
                <a:ext cx="599760" cy="1908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R</m:t>
                        </m:r>
                      </m:e>
                      <m:sub>
                        <m:r>
                          <m:t xml:space="preserve">p</m:t>
                        </m:r>
                      </m:sub>
                    </m:sSub>
                    <m:r>
                      <m:t xml:space="preserve">=</m:t>
                    </m:r>
                    <m:r>
                      <m:t xml:space="preserve">a</m:t>
                    </m:r>
                    <m:sSub>
                      <m:e>
                        <m:r>
                          <m:t xml:space="preserve">r</m:t>
                        </m:r>
                      </m:e>
                      <m:sub>
                        <m:r>
                          <m:t xml:space="preserve">p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solidFill>
                  <a:srgbClr val="006400"/>
                </a:solidFill>
                <a:latin typeface="Arial"/>
              </a:rPr>
              <a:t>How and why do we defocus?</a:t>
            </a:r>
            <a:endParaRPr b="0" lang="en-GB" sz="4400" spc="-1" strike="noStrike">
              <a:solidFill>
                <a:srgbClr val="0064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504000" y="1440000"/>
            <a:ext cx="4176000" cy="41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6400"/>
                </a:solidFill>
                <a:latin typeface="Arial"/>
              </a:rPr>
              <a:t>How do we do it?</a:t>
            </a:r>
            <a:endParaRPr b="0" lang="en-GB" sz="2000" spc="-1" strike="noStrike">
              <a:solidFill>
                <a:srgbClr val="0064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solidFill>
                  <a:srgbClr val="006400"/>
                </a:solidFill>
                <a:latin typeface="Arial"/>
              </a:rPr>
              <a:t>Defocus the telescope by moving the secondary mirror</a:t>
            </a:r>
            <a:endParaRPr b="0" lang="en-GB" sz="1800" spc="-1" strike="noStrike">
              <a:solidFill>
                <a:srgbClr val="0064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solidFill>
                  <a:srgbClr val="006400"/>
                </a:solidFill>
                <a:latin typeface="Arial"/>
              </a:rPr>
              <a:t>For the Danish telescope a typical value is ~0.3 mm</a:t>
            </a:r>
            <a:endParaRPr b="0" lang="en-GB" sz="1800" spc="-1" strike="noStrike">
              <a:solidFill>
                <a:srgbClr val="0064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6400"/>
                </a:solidFill>
                <a:latin typeface="Arial"/>
              </a:rPr>
              <a:t>Why do we do it?</a:t>
            </a:r>
            <a:endParaRPr b="0" lang="en-GB" sz="2000" spc="-1" strike="noStrike">
              <a:solidFill>
                <a:srgbClr val="0064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solidFill>
                  <a:srgbClr val="006400"/>
                </a:solidFill>
                <a:latin typeface="Arial"/>
              </a:rPr>
              <a:t>Spread light over many pixels: pixel response averages out</a:t>
            </a:r>
            <a:endParaRPr b="0" lang="en-GB" sz="1800" spc="-1" strike="noStrike">
              <a:solidFill>
                <a:srgbClr val="0064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solidFill>
                  <a:srgbClr val="006400"/>
                </a:solidFill>
                <a:latin typeface="Arial"/>
              </a:rPr>
              <a:t>Spend less time reading out the CCD: more time collecting photons</a:t>
            </a:r>
            <a:endParaRPr b="0" lang="en-GB" sz="1800" spc="-1" strike="noStrike">
              <a:solidFill>
                <a:srgbClr val="006400"/>
              </a:solidFill>
              <a:latin typeface="Arial"/>
            </a:endParaRPr>
          </a:p>
        </p:txBody>
      </p:sp>
      <p:pic>
        <p:nvPicPr>
          <p:cNvPr id="67" name="" descr=""/>
          <p:cNvPicPr/>
          <p:nvPr/>
        </p:nvPicPr>
        <p:blipFill>
          <a:blip r:embed="rId1"/>
          <a:stretch/>
        </p:blipFill>
        <p:spPr>
          <a:xfrm>
            <a:off x="5040000" y="1341360"/>
            <a:ext cx="4847760" cy="3878640"/>
          </a:xfrm>
          <a:prstGeom prst="rect">
            <a:avLst/>
          </a:prstGeom>
          <a:ln w="0">
            <a:noFill/>
          </a:ln>
        </p:spPr>
      </p:pic>
      <p:sp>
        <p:nvSpPr>
          <p:cNvPr id="68" name=""/>
          <p:cNvSpPr txBox="1"/>
          <p:nvPr/>
        </p:nvSpPr>
        <p:spPr>
          <a:xfrm>
            <a:off x="4320000" y="5220000"/>
            <a:ext cx="6120000" cy="3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</a:rPr>
              <a:t>Defocussed stars observed with the INT/WFC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solidFill>
                  <a:srgbClr val="006400"/>
                </a:solidFill>
                <a:latin typeface="Arial"/>
              </a:rPr>
              <a:t>Example: WASP-2</a:t>
            </a:r>
            <a:endParaRPr b="0" lang="en-GB" sz="4400" spc="-1" strike="noStrike">
              <a:solidFill>
                <a:srgbClr val="006400"/>
              </a:solidFill>
              <a:latin typeface="Arial"/>
            </a:endParaRPr>
          </a:p>
        </p:txBody>
      </p:sp>
      <p:pic>
        <p:nvPicPr>
          <p:cNvPr id="70" name="" descr=""/>
          <p:cNvPicPr/>
          <p:nvPr/>
        </p:nvPicPr>
        <p:blipFill>
          <a:blip r:embed="rId1"/>
          <a:stretch/>
        </p:blipFill>
        <p:spPr>
          <a:xfrm>
            <a:off x="360000" y="1602000"/>
            <a:ext cx="4500000" cy="2718000"/>
          </a:xfrm>
          <a:prstGeom prst="rect">
            <a:avLst/>
          </a:prstGeom>
          <a:ln w="0">
            <a:noFill/>
          </a:ln>
        </p:spPr>
      </p:pic>
      <p:pic>
        <p:nvPicPr>
          <p:cNvPr id="71" name="" descr=""/>
          <p:cNvPicPr/>
          <p:nvPr/>
        </p:nvPicPr>
        <p:blipFill>
          <a:blip r:embed="rId2"/>
          <a:stretch/>
        </p:blipFill>
        <p:spPr>
          <a:xfrm>
            <a:off x="5281920" y="1620000"/>
            <a:ext cx="4498560" cy="2700000"/>
          </a:xfrm>
          <a:prstGeom prst="rect">
            <a:avLst/>
          </a:prstGeom>
          <a:ln w="0">
            <a:noFill/>
          </a:ln>
        </p:spPr>
      </p:pic>
      <p:sp>
        <p:nvSpPr>
          <p:cNvPr id="72" name=""/>
          <p:cNvSpPr txBox="1"/>
          <p:nvPr/>
        </p:nvSpPr>
        <p:spPr>
          <a:xfrm>
            <a:off x="540000" y="4567320"/>
            <a:ext cx="4320000" cy="67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</a:rPr>
              <a:t>Image of the sky around WASP-2 taken by </a:t>
            </a:r>
            <a:br>
              <a:rPr sz="1600"/>
            </a:br>
            <a:r>
              <a:rPr b="0" lang="en-GB" sz="1600" spc="-1" strike="noStrike">
                <a:solidFill>
                  <a:srgbClr val="000000"/>
                </a:solidFill>
                <a:latin typeface="Arial"/>
              </a:rPr>
              <a:t>the Danish Telescope on 2009/08/24 </a:t>
            </a:r>
            <a:br>
              <a:rPr sz="1600"/>
            </a:br>
            <a:r>
              <a:rPr b="0" lang="en-GB" sz="1600" spc="-1" strike="noStrike">
                <a:solidFill>
                  <a:srgbClr val="000000"/>
                </a:solidFill>
                <a:latin typeface="Arial"/>
              </a:rPr>
              <a:t>(in focus)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"/>
          <p:cNvSpPr txBox="1"/>
          <p:nvPr/>
        </p:nvSpPr>
        <p:spPr>
          <a:xfrm>
            <a:off x="5220000" y="4567320"/>
            <a:ext cx="4320000" cy="67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</a:rPr>
              <a:t>Image of the sky around WASP-2 taken by </a:t>
            </a:r>
            <a:br>
              <a:rPr sz="1600"/>
            </a:br>
            <a:r>
              <a:rPr b="0" lang="en-GB" sz="1600" spc="-1" strike="noStrike">
                <a:solidFill>
                  <a:srgbClr val="000000"/>
                </a:solidFill>
                <a:latin typeface="Arial"/>
              </a:rPr>
              <a:t>the Danish Telescope on 2009/08/24</a:t>
            </a:r>
            <a:br>
              <a:rPr sz="1600"/>
            </a:br>
            <a:r>
              <a:rPr b="0" lang="en-GB" sz="1600" spc="-1" strike="noStrike">
                <a:solidFill>
                  <a:srgbClr val="000000"/>
                </a:solidFill>
                <a:latin typeface="Arial"/>
              </a:rPr>
              <a:t>(defocussed)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solidFill>
                  <a:srgbClr val="006400"/>
                </a:solidFill>
                <a:latin typeface="Arial"/>
              </a:rPr>
              <a:t>Example: WASP-2</a:t>
            </a:r>
            <a:endParaRPr b="0" lang="en-GB" sz="4400" spc="-1" strike="noStrike">
              <a:solidFill>
                <a:srgbClr val="006400"/>
              </a:solidFill>
              <a:latin typeface="Arial"/>
            </a:endParaRPr>
          </a:p>
        </p:txBody>
      </p:sp>
      <p:sp>
        <p:nvSpPr>
          <p:cNvPr id="75" name=""/>
          <p:cNvSpPr txBox="1"/>
          <p:nvPr/>
        </p:nvSpPr>
        <p:spPr>
          <a:xfrm>
            <a:off x="540000" y="4567320"/>
            <a:ext cx="4320000" cy="67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</a:rPr>
              <a:t>PSF of WASP-2 taken by the 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buNone/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</a:rPr>
              <a:t>Danish Telescope on 2009/08/24 </a:t>
            </a:r>
            <a:br>
              <a:rPr sz="1600"/>
            </a:br>
            <a:r>
              <a:rPr b="0" lang="en-GB" sz="1600" spc="-1" strike="noStrike">
                <a:solidFill>
                  <a:srgbClr val="000000"/>
                </a:solidFill>
                <a:latin typeface="Arial"/>
              </a:rPr>
              <a:t>(in focus)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"/>
          <p:cNvSpPr txBox="1"/>
          <p:nvPr/>
        </p:nvSpPr>
        <p:spPr>
          <a:xfrm>
            <a:off x="5220000" y="4567320"/>
            <a:ext cx="4320000" cy="67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</a:rPr>
              <a:t>PSF of WASP-2 taken by the </a:t>
            </a:r>
            <a:br>
              <a:rPr sz="1600"/>
            </a:br>
            <a:r>
              <a:rPr b="0" lang="en-GB" sz="1600" spc="-1" strike="noStrike">
                <a:solidFill>
                  <a:srgbClr val="000000"/>
                </a:solidFill>
                <a:latin typeface="Arial"/>
              </a:rPr>
              <a:t>Danish Telescope on 2009/08/24</a:t>
            </a:r>
            <a:br>
              <a:rPr sz="1600"/>
            </a:br>
            <a:r>
              <a:rPr b="0" lang="en-GB" sz="1600" spc="-1" strike="noStrike">
                <a:solidFill>
                  <a:srgbClr val="000000"/>
                </a:solidFill>
                <a:latin typeface="Arial"/>
              </a:rPr>
              <a:t>(defocussed)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7" name="" descr=""/>
          <p:cNvPicPr/>
          <p:nvPr/>
        </p:nvPicPr>
        <p:blipFill>
          <a:blip r:embed="rId1"/>
          <a:stretch/>
        </p:blipFill>
        <p:spPr>
          <a:xfrm>
            <a:off x="540000" y="1311120"/>
            <a:ext cx="4251600" cy="3065760"/>
          </a:xfrm>
          <a:prstGeom prst="rect">
            <a:avLst/>
          </a:prstGeom>
          <a:ln w="0">
            <a:noFill/>
          </a:ln>
        </p:spPr>
      </p:pic>
      <p:pic>
        <p:nvPicPr>
          <p:cNvPr id="78" name="" descr=""/>
          <p:cNvPicPr/>
          <p:nvPr/>
        </p:nvPicPr>
        <p:blipFill>
          <a:blip r:embed="rId2"/>
          <a:stretch/>
        </p:blipFill>
        <p:spPr>
          <a:xfrm>
            <a:off x="5400000" y="1317240"/>
            <a:ext cx="4257360" cy="3053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solidFill>
                  <a:srgbClr val="006400"/>
                </a:solidFill>
                <a:latin typeface="Arial"/>
              </a:rPr>
              <a:t>Example: WASP-2</a:t>
            </a:r>
            <a:endParaRPr b="0" lang="en-GB" sz="4400" spc="-1" strike="noStrike">
              <a:solidFill>
                <a:srgbClr val="006400"/>
              </a:solidFill>
              <a:latin typeface="Arial"/>
            </a:endParaRPr>
          </a:p>
        </p:txBody>
      </p:sp>
      <p:sp>
        <p:nvSpPr>
          <p:cNvPr id="80" name=""/>
          <p:cNvSpPr txBox="1"/>
          <p:nvPr/>
        </p:nvSpPr>
        <p:spPr>
          <a:xfrm>
            <a:off x="540000" y="4482720"/>
            <a:ext cx="9180000" cy="84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GB" sz="1500" spc="-1" strike="noStrike">
                <a:solidFill>
                  <a:srgbClr val="000000"/>
                </a:solidFill>
                <a:latin typeface="Arial"/>
              </a:rPr>
              <a:t>Panel (1): the discovery light curve of WASP-2 from the SuperWASP telescopes. </a:t>
            </a:r>
            <a:br>
              <a:rPr sz="1500"/>
            </a:br>
            <a:r>
              <a:rPr b="0" lang="en-GB" sz="1500" spc="-1" strike="noStrike">
                <a:solidFill>
                  <a:srgbClr val="000000"/>
                </a:solidFill>
                <a:latin typeface="Arial"/>
              </a:rPr>
              <a:t>Panel (2): light curve from a 1.3m telescope observed in focus (Charbonneau et al., 2007). </a:t>
            </a:r>
            <a:br>
              <a:rPr sz="1500"/>
            </a:br>
            <a:r>
              <a:rPr b="0" lang="en-GB" sz="1500" spc="-1" strike="noStrike">
                <a:solidFill>
                  <a:srgbClr val="000000"/>
                </a:solidFill>
                <a:latin typeface="Arial"/>
              </a:rPr>
              <a:t>Panel (3): light curve from the Danish telescope with defocussing (Southworth et al., 2010). </a:t>
            </a:r>
            <a:br>
              <a:rPr sz="1500"/>
            </a:br>
            <a:r>
              <a:rPr b="0" lang="en-GB" sz="1500" spc="-1" strike="noStrike">
                <a:solidFill>
                  <a:srgbClr val="000000"/>
                </a:solidFill>
                <a:latin typeface="Arial"/>
              </a:rPr>
              <a:t>Panel (4): light curve from one sector of TESS observations.</a:t>
            </a:r>
            <a:endParaRPr b="0" lang="en-GB" sz="15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1" name="" descr=""/>
          <p:cNvPicPr/>
          <p:nvPr/>
        </p:nvPicPr>
        <p:blipFill>
          <a:blip r:embed="rId1"/>
          <a:stretch/>
        </p:blipFill>
        <p:spPr>
          <a:xfrm>
            <a:off x="214200" y="1210680"/>
            <a:ext cx="9720000" cy="3023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solidFill>
                  <a:srgbClr val="006400"/>
                </a:solidFill>
                <a:latin typeface="Arial"/>
              </a:rPr>
              <a:t>Transit project: current status</a:t>
            </a:r>
            <a:endParaRPr b="0" lang="en-GB" sz="4400" spc="-1" strike="noStrike">
              <a:solidFill>
                <a:srgbClr val="0064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504000" y="1800000"/>
            <a:ext cx="903600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6400"/>
                </a:solidFill>
                <a:latin typeface="Arial"/>
              </a:rPr>
              <a:t>The transit project has been running since 2008</a:t>
            </a:r>
            <a:endParaRPr b="0" lang="en-GB" sz="2000" spc="-1" strike="noStrike">
              <a:solidFill>
                <a:srgbClr val="0064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6400"/>
                </a:solidFill>
                <a:latin typeface="Arial"/>
              </a:rPr>
              <a:t>So far 28 papers published and two in preparation</a:t>
            </a:r>
            <a:endParaRPr b="0" lang="en-GB" sz="2000" spc="-1" strike="noStrike">
              <a:solidFill>
                <a:srgbClr val="0064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6400"/>
                </a:solidFill>
                <a:latin typeface="Arial"/>
              </a:rPr>
              <a:t>We have observed over 60 targets</a:t>
            </a:r>
            <a:endParaRPr b="0" lang="en-GB" sz="2000" spc="-1" strike="noStrike">
              <a:solidFill>
                <a:srgbClr val="0064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006400"/>
                </a:solidFill>
                <a:latin typeface="Arial"/>
              </a:rPr>
              <a:t>Mostly transiting planets</a:t>
            </a:r>
            <a:endParaRPr b="0" lang="en-GB" sz="2000" spc="-1" strike="noStrike">
              <a:solidFill>
                <a:srgbClr val="0064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006400"/>
                </a:solidFill>
                <a:latin typeface="Arial"/>
              </a:rPr>
              <a:t>A few eclipsing binaries and other interesting objects too</a:t>
            </a:r>
            <a:endParaRPr b="0" lang="en-GB" sz="2000" spc="-1" strike="noStrike">
              <a:solidFill>
                <a:srgbClr val="0064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6400"/>
                </a:solidFill>
                <a:latin typeface="Arial"/>
              </a:rPr>
              <a:t>Space missions (</a:t>
            </a:r>
            <a:r>
              <a:rPr b="0" i="1" lang="en-GB" sz="2000" spc="-1" strike="noStrike">
                <a:solidFill>
                  <a:srgbClr val="006400"/>
                </a:solidFill>
                <a:latin typeface="Arial"/>
              </a:rPr>
              <a:t>Kepler</a:t>
            </a:r>
            <a:r>
              <a:rPr b="0" lang="en-GB" sz="2000" spc="-1" strike="noStrike">
                <a:solidFill>
                  <a:srgbClr val="006400"/>
                </a:solidFill>
                <a:latin typeface="Arial"/>
              </a:rPr>
              <a:t>, TESS, PLATO) have changed all planetary research. We can only compete for some types of object</a:t>
            </a:r>
            <a:endParaRPr b="0" lang="en-GB" sz="2000" spc="-1" strike="noStrike">
              <a:solidFill>
                <a:srgbClr val="0064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6400"/>
                </a:solidFill>
                <a:latin typeface="Arial"/>
              </a:rPr>
              <a:t>Main science now is long-term monitoring to find orbital decay</a:t>
            </a:r>
            <a:endParaRPr b="0" lang="en-GB" sz="2000" spc="-1" strike="noStrike">
              <a:solidFill>
                <a:srgbClr val="0064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Application>LibreOffice/7.3.7.2$Linux_X86_64 LibreOffice_project/30$Build-2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2026-04-17T10:43:54Z</dcterms:created>
  <dc:creator/>
  <dc:description/>
  <dc:language>en-GB</dc:language>
  <cp:lastModifiedBy/>
  <dcterms:modified xsi:type="dcterms:W3CDTF">2026-04-17T14:29:04Z</dcterms:modified>
  <cp:revision>6</cp:revision>
  <dc:subject/>
  <dc:title/>
</cp:coreProperties>
</file>